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3006"/>
    <a:srgbClr val="800000"/>
    <a:srgbClr val="E70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8" d="100"/>
          <a:sy n="98" d="100"/>
        </p:scale>
        <p:origin x="101" y="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235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245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4" y="428234"/>
            <a:ext cx="4977831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961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96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386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729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76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874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82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8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6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210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773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BA32-A0B2-48A4-8E68-0D1CA77E1117}" type="datetimeFigureOut">
              <a:rPr kumimoji="1" lang="ja-JP" altLang="en-US" smtClean="0"/>
              <a:t>2023/10/18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AA5E-4319-49E8-84F7-5165CD253D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962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93C8BB99-31D1-234C-E716-675E5F813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851" y="2237538"/>
            <a:ext cx="5440464" cy="467450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0" y="378148"/>
            <a:ext cx="7540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solidFill>
                  <a:srgbClr val="74300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長野県縦断駅伝</a:t>
            </a:r>
            <a:endParaRPr lang="en-US" altLang="ja-JP" sz="4000" dirty="0">
              <a:solidFill>
                <a:srgbClr val="74300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rgbClr val="74300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「全諏訪チーム」支援協賛金</a:t>
            </a:r>
            <a:endParaRPr lang="en-US" altLang="ja-JP" sz="4000" dirty="0">
              <a:solidFill>
                <a:srgbClr val="74300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rgbClr val="74300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お願い</a:t>
            </a:r>
            <a:endParaRPr kumimoji="1" lang="ja-JP" altLang="en-US" sz="4000" dirty="0">
              <a:solidFill>
                <a:srgbClr val="74300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6135" y="2650338"/>
            <a:ext cx="698477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「長野県縦断駅伝競走大会」は、来る</a:t>
            </a:r>
            <a:r>
              <a:rPr kumimoji="1" lang="en-US" altLang="ja-JP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11</a:t>
            </a:r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月</a:t>
            </a:r>
            <a:r>
              <a:rPr kumimoji="1" lang="en-US" altLang="ja-JP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19</a:t>
            </a:r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日（日）に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開催されます。昨年から本大会は一日開催となり、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長野市～岡谷市と松本市～飯田市のコースを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隔年で走ることになります。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今年は松本市をスタート、塩尻、辰野、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上伊那を経由し、飯田市がフィニッシュ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となります。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ご承知のとおり「全諏訪チーム」は第</a:t>
            </a:r>
            <a:r>
              <a:rPr kumimoji="1" lang="en-US" altLang="ja-JP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68</a:t>
            </a:r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回大会で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総合優勝を収めております。コロナ禍の中でも、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育成強化を継続してまいりましたので、今年も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ベテラン選手・若手選手・ジュニア選手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それぞれに力のあるランナーが育っています。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この大会が開催され、参加させていただける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ことへの感謝と恩返しの気持ちを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「全諏訪チーム」は胸に抱き、優勝を目指します。</a:t>
            </a:r>
          </a:p>
          <a:p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つきましては下記のとおり「全諏訪チーム」への</a:t>
            </a:r>
            <a:endParaRPr kumimoji="1" lang="en-US" altLang="ja-JP" sz="12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effectLst>
                  <a:glow rad="127000">
                    <a:srgbClr val="74300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ご協賛を賜りたく、お願い申し上げます。</a:t>
            </a:r>
          </a:p>
          <a:p>
            <a:endParaRPr kumimoji="1" lang="ja-JP" altLang="en-US" sz="800" dirty="0">
              <a:solidFill>
                <a:schemeClr val="bg1"/>
              </a:solidFill>
              <a:effectLst>
                <a:glow rad="127000">
                  <a:srgbClr val="74300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7561263" cy="450156"/>
          </a:xfrm>
          <a:prstGeom prst="rect">
            <a:avLst/>
          </a:prstGeom>
          <a:gradFill>
            <a:gsLst>
              <a:gs pos="0">
                <a:srgbClr val="743006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0" y="10252032"/>
            <a:ext cx="7561263" cy="450156"/>
          </a:xfrm>
          <a:prstGeom prst="rect">
            <a:avLst/>
          </a:prstGeom>
          <a:gradFill>
            <a:gsLst>
              <a:gs pos="0">
                <a:srgbClr val="743006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表 5">
            <a:extLst>
              <a:ext uri="{FF2B5EF4-FFF2-40B4-BE49-F238E27FC236}">
                <a16:creationId xmlns:a16="http://schemas.microsoft.com/office/drawing/2014/main" id="{9AE8FD59-777C-19E7-743B-1F79387125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26335"/>
              </p:ext>
            </p:extLst>
          </p:nvPr>
        </p:nvGraphicFramePr>
        <p:xfrm>
          <a:off x="432099" y="7112754"/>
          <a:ext cx="6672848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778">
                  <a:extLst>
                    <a:ext uri="{9D8B030D-6E8A-4147-A177-3AD203B41FA5}">
                      <a16:colId xmlns:a16="http://schemas.microsoft.com/office/drawing/2014/main" val="268039478"/>
                    </a:ext>
                  </a:extLst>
                </a:gridCol>
                <a:gridCol w="5733070">
                  <a:extLst>
                    <a:ext uri="{9D8B030D-6E8A-4147-A177-3AD203B41FA5}">
                      <a16:colId xmlns:a16="http://schemas.microsoft.com/office/drawing/2014/main" val="3555365660"/>
                    </a:ext>
                  </a:extLst>
                </a:gridCol>
              </a:tblGrid>
              <a:tr h="257385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名　　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長野県縦断駅伝「全諏訪チーム」支援協賛金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990355"/>
                  </a:ext>
                </a:extLst>
              </a:tr>
              <a:tr h="257385"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使　　途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「全諏訪チーム」の活動にかかわる経費として使用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175385"/>
                  </a:ext>
                </a:extLst>
              </a:tr>
              <a:tr h="257385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協賛金額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口　</a:t>
                      </a:r>
                      <a:r>
                        <a:rPr kumimoji="1" lang="en-US" altLang="ja-JP" sz="1100" dirty="0"/>
                        <a:t>1,000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980495"/>
                  </a:ext>
                </a:extLst>
              </a:tr>
              <a:tr h="702914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振込先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口座名：諏訪陸上競技協会（スワリクジョウキョウギキョウカイ）</a:t>
                      </a:r>
                    </a:p>
                    <a:p>
                      <a:r>
                        <a:rPr kumimoji="1" lang="ja-JP" altLang="en-US" sz="1100" dirty="0"/>
                        <a:t>銀行名：八十二銀行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支店名：岡谷支店（店番号</a:t>
                      </a:r>
                      <a:r>
                        <a:rPr kumimoji="1" lang="en-US" altLang="ja-JP" sz="1100" dirty="0"/>
                        <a:t>511</a:t>
                      </a:r>
                      <a:r>
                        <a:rPr kumimoji="1" lang="ja-JP" altLang="en-US" sz="1100" dirty="0"/>
                        <a:t>）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口座番号：</a:t>
                      </a:r>
                      <a:r>
                        <a:rPr kumimoji="1" lang="en-US" altLang="ja-JP" sz="1100" dirty="0"/>
                        <a:t>1218772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444653"/>
                  </a:ext>
                </a:extLst>
              </a:tr>
              <a:tr h="463923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申込方法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本協会口座へ直接振り込みをお願いします。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その後、メールにて団体名（個人名）、口数、連絡先を本協会・総務部へメールにて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お知らせください。</a:t>
                      </a:r>
                      <a:endParaRPr kumimoji="1" lang="en-US" altLang="ja-JP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897507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5907565-8EF1-0B8F-4D70-EF6D84B13950}"/>
              </a:ext>
            </a:extLst>
          </p:cNvPr>
          <p:cNvSpPr txBox="1"/>
          <p:nvPr/>
        </p:nvSpPr>
        <p:spPr>
          <a:xfrm>
            <a:off x="4356695" y="9451156"/>
            <a:ext cx="2965546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+mj-ea"/>
                <a:ea typeface="+mj-ea"/>
              </a:rPr>
              <a:t>【</a:t>
            </a:r>
            <a:r>
              <a:rPr kumimoji="1" lang="ja-JP" altLang="en-US" sz="1100" dirty="0">
                <a:latin typeface="+mj-ea"/>
                <a:ea typeface="+mj-ea"/>
              </a:rPr>
              <a:t>問合せ先</a:t>
            </a:r>
            <a:r>
              <a:rPr kumimoji="1" lang="en-US" altLang="ja-JP" sz="1100" dirty="0">
                <a:latin typeface="+mj-ea"/>
                <a:ea typeface="+mj-ea"/>
              </a:rPr>
              <a:t>】</a:t>
            </a:r>
          </a:p>
          <a:p>
            <a:r>
              <a:rPr lang="ja-JP" altLang="en-US" sz="1100" dirty="0">
                <a:latin typeface="+mj-ea"/>
                <a:ea typeface="+mj-ea"/>
              </a:rPr>
              <a:t>諏訪陸上競技協会　総務部（担当：堀向）</a:t>
            </a:r>
            <a:endParaRPr lang="en-US" altLang="ja-JP" sz="1100" dirty="0">
              <a:latin typeface="+mj-ea"/>
              <a:ea typeface="+mj-ea"/>
            </a:endParaRPr>
          </a:p>
          <a:p>
            <a:r>
              <a:rPr lang="en-US" altLang="ja-JP" sz="1100" dirty="0">
                <a:latin typeface="+mj-ea"/>
                <a:ea typeface="+mj-ea"/>
              </a:rPr>
              <a:t>E-mail</a:t>
            </a:r>
            <a:r>
              <a:rPr lang="ja-JP" altLang="en-US" sz="1100" dirty="0">
                <a:latin typeface="+mj-ea"/>
                <a:ea typeface="+mj-ea"/>
              </a:rPr>
              <a:t>：</a:t>
            </a:r>
            <a:r>
              <a:rPr lang="en-US" altLang="ja-JP" sz="1100" dirty="0">
                <a:latin typeface="+mj-ea"/>
                <a:ea typeface="+mj-ea"/>
              </a:rPr>
              <a:t>suwarikusoumu@gmail.com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16B2D6F-CC4F-E248-E543-A076685F5B95}"/>
              </a:ext>
            </a:extLst>
          </p:cNvPr>
          <p:cNvSpPr txBox="1"/>
          <p:nvPr/>
        </p:nvSpPr>
        <p:spPr>
          <a:xfrm>
            <a:off x="432099" y="680497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協賛金の概要</a:t>
            </a:r>
            <a:r>
              <a:rPr kumimoji="1" lang="en-US" altLang="ja-JP" sz="1400" dirty="0"/>
              <a:t>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93789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olf_tp_004.potx" id="{249A770C-54F2-4997-BEBE-F7CC28F88A8D}" vid="{8B79F281-10C2-4058-9740-06A3068AB8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golf_tp_004</Template>
  <TotalTime>76</TotalTime>
  <Words>299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HGP明朝B</vt:lpstr>
      <vt:lpstr>HG創英角ﾎﾟｯﾌﾟ体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堀向　英次</dc:creator>
  <cp:lastModifiedBy>堀向　英次</cp:lastModifiedBy>
  <cp:revision>9</cp:revision>
  <cp:lastPrinted>2023-09-10T08:41:48Z</cp:lastPrinted>
  <dcterms:created xsi:type="dcterms:W3CDTF">2023-09-10T07:54:22Z</dcterms:created>
  <dcterms:modified xsi:type="dcterms:W3CDTF">2023-10-18T09:46:51Z</dcterms:modified>
</cp:coreProperties>
</file>